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76" r:id="rId3"/>
    <p:sldId id="477" r:id="rId4"/>
    <p:sldId id="440" r:id="rId5"/>
    <p:sldId id="443" r:id="rId6"/>
    <p:sldId id="450" r:id="rId7"/>
    <p:sldId id="464" r:id="rId8"/>
    <p:sldId id="451" r:id="rId9"/>
    <p:sldId id="452" r:id="rId10"/>
    <p:sldId id="453" r:id="rId11"/>
    <p:sldId id="455" r:id="rId12"/>
    <p:sldId id="460" r:id="rId13"/>
    <p:sldId id="461" r:id="rId14"/>
    <p:sldId id="473" r:id="rId15"/>
    <p:sldId id="445" r:id="rId16"/>
    <p:sldId id="458" r:id="rId17"/>
    <p:sldId id="479" r:id="rId18"/>
    <p:sldId id="468" r:id="rId19"/>
    <p:sldId id="446" r:id="rId20"/>
    <p:sldId id="457" r:id="rId21"/>
    <p:sldId id="459" r:id="rId22"/>
    <p:sldId id="469" r:id="rId23"/>
    <p:sldId id="447" r:id="rId24"/>
    <p:sldId id="462" r:id="rId25"/>
    <p:sldId id="470" r:id="rId26"/>
    <p:sldId id="475" r:id="rId27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14"/>
    <a:srgbClr val="698DAB"/>
    <a:srgbClr val="BCA3FB"/>
    <a:srgbClr val="5C1FF5"/>
    <a:srgbClr val="74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8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ABBF-C71B-42B6-B4FE-CFE5982A255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ED7E-68A7-497A-AAEC-2A7881E20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65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2605-D219-4BA9-8C60-7F243117192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6D52-2882-4053-BD99-2593C3A3FD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0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92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7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24675-5FBE-4BFB-B757-2C5F064DC0EB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25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5680" y="793218"/>
            <a:ext cx="665832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69222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430186"/>
            <a:ext cx="4144656" cy="2613848"/>
            <a:chOff x="6678503" y="665690"/>
            <a:chExt cx="5526208" cy="2613848"/>
          </a:xfrm>
        </p:grpSpPr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5240536"/>
            <a:ext cx="1114535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98480"/>
            <a:ext cx="2009973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4099515"/>
            <a:ext cx="333407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237514"/>
            <a:ext cx="2171914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5121145"/>
            <a:ext cx="1286002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3516857"/>
            <a:ext cx="2981618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sz="1350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2045087"/>
            <a:ext cx="3615914" cy="1325563"/>
          </a:xfrm>
        </p:spPr>
        <p:txBody>
          <a:bodyPr rtlCol="0"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Obrigado!</a:t>
            </a:r>
          </a:p>
        </p:txBody>
      </p:sp>
      <p:grpSp>
        <p:nvGrpSpPr>
          <p:cNvPr id="23" name="Elemento 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718133"/>
            <a:ext cx="4833257" cy="6146228"/>
            <a:chOff x="-12667" y="718133"/>
            <a:chExt cx="6444343" cy="6146228"/>
          </a:xfrm>
        </p:grpSpPr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  <p:sp>
        <p:nvSpPr>
          <p:cNvPr id="30" name="Espaço Reservado para Imagem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00" y="1096296"/>
            <a:ext cx="4539414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6394874" y="4052877"/>
            <a:ext cx="2767220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7565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9958-2D23-4B1C-B406-3718EA0BB5FC}" type="datetimeFigureOut">
              <a:rPr lang="pt-BR"/>
              <a:pPr>
                <a:defRPr/>
              </a:pPr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10A4-C6E8-40E3-BA2D-503DBE739C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777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9" name="Elemento 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12694"/>
            <a:ext cx="6821106" cy="5689901"/>
            <a:chOff x="227974" y="-12694"/>
            <a:chExt cx="11967843" cy="5689901"/>
          </a:xfrm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350" noProof="0"/>
            </a:p>
          </p:txBody>
        </p:sp>
      </p:grp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2282951"/>
            <a:ext cx="2291684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77983" y="1"/>
            <a:ext cx="6371261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919126"/>
            <a:ext cx="2917916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Foto grande</a:t>
            </a:r>
          </a:p>
        </p:txBody>
      </p:sp>
    </p:spTree>
    <p:extLst>
      <p:ext uri="{BB962C8B-B14F-4D97-AF65-F5344CB8AC3E}">
        <p14:creationId xmlns:p14="http://schemas.microsoft.com/office/powerpoint/2010/main" val="85365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8737175" cy="42411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87624" y="1880828"/>
            <a:ext cx="7272808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15616" y="1700808"/>
            <a:ext cx="7056784" cy="32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052736"/>
            <a:ext cx="8414733" cy="44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44625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pt-BR" sz="4000" b="1" dirty="0"/>
              <a:t>Ferramentas e Suporte às Redes </a:t>
            </a:r>
            <a:endParaRPr lang="pt-BR" sz="4000" dirty="0"/>
          </a:p>
          <a:p>
            <a:pPr algn="ctr"/>
            <a:endParaRPr lang="pt-BR" sz="3600" b="1" dirty="0">
              <a:latin typeface="Book Antiqua" panose="02040602050305030304" pitchFamily="18" charset="0"/>
            </a:endParaRPr>
          </a:p>
          <a:p>
            <a:pPr algn="ctr"/>
            <a:endParaRPr lang="pt-BR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48064" y="5301208"/>
            <a:ext cx="342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800" b="1" dirty="0" smtClean="0">
              <a:latin typeface="Book Antiqua" panose="02040602050305030304" pitchFamily="18" charset="0"/>
            </a:endParaRPr>
          </a:p>
          <a:p>
            <a:pPr algn="r"/>
            <a:r>
              <a:rPr lang="pt-BR" sz="1600" b="1" dirty="0" smtClean="0">
                <a:latin typeface="Book Antiqua" panose="02040602050305030304" pitchFamily="18" charset="0"/>
              </a:rPr>
              <a:t>Karina </a:t>
            </a:r>
            <a:r>
              <a:rPr lang="pt-BR" sz="1600" b="1" dirty="0" err="1" smtClean="0">
                <a:latin typeface="Book Antiqua" panose="02040602050305030304" pitchFamily="18" charset="0"/>
              </a:rPr>
              <a:t>Scotton</a:t>
            </a:r>
            <a:r>
              <a:rPr lang="pt-BR" sz="1600" b="1" dirty="0" smtClean="0">
                <a:latin typeface="Book Antiqua" panose="02040602050305030304" pitchFamily="18" charset="0"/>
              </a:rPr>
              <a:t> </a:t>
            </a:r>
            <a:endParaRPr lang="pt-BR" sz="1600" b="1" dirty="0">
              <a:latin typeface="Book Antiqua" panose="0204060205030503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106" y="1619215"/>
            <a:ext cx="5303787" cy="35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08912" cy="460851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Finalizado o prazo para registro das coleções, o sistema identificará as redes com escolha unificada.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FNDE fará o levantamento do material mais escolhido pelas escolas para que seja adotado na rede.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À Secretaria de Educação compete apenas orientar as escolas sobre o processo de escolha dos livros do PNLD e sobre o modelo adotado pela rede. 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Redes que não fizeram a opção, será considerado o registro de escolha realizado por cada escola.</a:t>
            </a: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04268" cy="4231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359" y="326219"/>
            <a:ext cx="7772400" cy="1470025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Gestão do PNLD</a:t>
            </a:r>
            <a:endParaRPr lang="pt-BR" dirty="0"/>
          </a:p>
        </p:txBody>
      </p:sp>
      <p:pic>
        <p:nvPicPr>
          <p:cNvPr id="4" name="Picture 4" descr="Carreira possibilita o aprimoramento das relaÃ§Ãµes hum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953">
            <a:off x="1196284" y="1843127"/>
            <a:ext cx="6122811" cy="42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Gestão do PNLD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480720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Envolve a participação das secretarias de educação e escolas participantes do PNLD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 regime de mútua cooperação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remanejamento, a utilização reserva técnica e a devolução dos livros reutilizáveis são partes do programa.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Responsabilidade das escolas e das redes.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São fatores fundamentais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para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alcançar o atendimento de todos os estudantes e a necessária otimização dos recursos públicos.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06841" y="1578736"/>
            <a:ext cx="3544985" cy="69389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>
                <a:solidFill>
                  <a:schemeClr val="tx1"/>
                </a:solidFill>
              </a:rPr>
              <a:t>Aonde sobrou e aonde faltou?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5" name="Espaço Reservado para Imagem 24" descr="Criança segurando lápis de cor enquanto pint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680" y="1452163"/>
            <a:ext cx="6658320" cy="4548587"/>
          </a:xfrm>
        </p:spPr>
      </p:pic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663847">
            <a:off x="110857" y="3030884"/>
            <a:ext cx="2177441" cy="1122650"/>
          </a:xfrm>
        </p:spPr>
        <p:txBody>
          <a:bodyPr rtlCol="0"/>
          <a:lstStyle/>
          <a:p>
            <a:pPr algn="ctr" rtl="0"/>
            <a:r>
              <a:rPr lang="pt-BR" sz="2100" dirty="0"/>
              <a:t>É possível trocar? </a:t>
            </a:r>
          </a:p>
          <a:p>
            <a:pPr algn="ctr" rtl="0"/>
            <a:r>
              <a:rPr lang="pt-BR" sz="2100" dirty="0"/>
              <a:t>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14</a:t>
            </a:fld>
            <a:endParaRPr lang="pt-BR"/>
          </a:p>
        </p:txBody>
      </p:sp>
      <p:sp>
        <p:nvSpPr>
          <p:cNvPr id="6" name="Espaço Reservado para Rodapé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 txBox="1">
            <a:spLocks/>
          </p:cNvSpPr>
          <p:nvPr/>
        </p:nvSpPr>
        <p:spPr>
          <a:xfrm rot="20663847">
            <a:off x="502249" y="4697815"/>
            <a:ext cx="2177441" cy="1122650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dirty="0">
                <a:solidFill>
                  <a:schemeClr val="tx1"/>
                </a:solidFill>
              </a:rPr>
              <a:t>É possível remanejar? </a:t>
            </a:r>
          </a:p>
          <a:p>
            <a:pPr algn="ctr"/>
            <a:r>
              <a:rPr lang="pt-BR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3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É a troca entre unidades escolares dos livros que sobram em uma escola e faltam em outra. </a:t>
            </a:r>
            <a:endParaRPr lang="pt-BR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Ferramenta no SIMEC.</a:t>
            </a:r>
          </a:p>
          <a:p>
            <a:pPr algn="just">
              <a:spcBef>
                <a:spcPts val="0"/>
              </a:spcBef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Permanentemente aberto.</a:t>
            </a: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remanejamento é a forma mais célere para solucionar a falta de livros nas escolas.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Caso o remanejamento não supra a necessidade, a escola deverá solicitar a reserva técnica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obrigação de remanejar os materiais é das redes de ensino e escolas beneficiadas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3"/>
            <a:ext cx="8784975" cy="39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 - Novidades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3744416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Assinatura de termo de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responsabilidade.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Histórico de ações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realizadas</a:t>
            </a: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Inclusão de novos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filtros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para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facilitar a pesquisa de livros ofertados e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demandados.</a:t>
            </a: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Possibilidade de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edição do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quantitativo de livros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ofertados.</a:t>
            </a: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Inclusão de novos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status de ofertas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com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objetivo de facilitar a identificação das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ofertas.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Exclusão da obrigação de ofertar livros para realização de demandas.</a:t>
            </a: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Necessidade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 declarar se há sobra ou falta de livros na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escola ao demandar livros.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Inclusão de obras em Braille e de obras literárias.</a:t>
            </a: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6484"/>
              </p:ext>
            </p:extLst>
          </p:nvPr>
        </p:nvGraphicFramePr>
        <p:xfrm>
          <a:off x="395536" y="2636909"/>
          <a:ext cx="8280919" cy="2551584"/>
        </p:xfrm>
        <a:graphic>
          <a:graphicData uri="http://schemas.openxmlformats.org/drawingml/2006/table">
            <a:tbl>
              <a:tblPr/>
              <a:tblGrid>
                <a:gridCol w="563208">
                  <a:extLst>
                    <a:ext uri="{9D8B030D-6E8A-4147-A177-3AD203B41FA5}">
                      <a16:colId xmlns:a16="http://schemas.microsoft.com/office/drawing/2014/main" val="3915132678"/>
                    </a:ext>
                  </a:extLst>
                </a:gridCol>
                <a:gridCol w="1149883">
                  <a:extLst>
                    <a:ext uri="{9D8B030D-6E8A-4147-A177-3AD203B41FA5}">
                      <a16:colId xmlns:a16="http://schemas.microsoft.com/office/drawing/2014/main" val="1701971723"/>
                    </a:ext>
                  </a:extLst>
                </a:gridCol>
                <a:gridCol w="976814">
                  <a:extLst>
                    <a:ext uri="{9D8B030D-6E8A-4147-A177-3AD203B41FA5}">
                      <a16:colId xmlns:a16="http://schemas.microsoft.com/office/drawing/2014/main" val="2488135062"/>
                    </a:ext>
                  </a:extLst>
                </a:gridCol>
                <a:gridCol w="985614">
                  <a:extLst>
                    <a:ext uri="{9D8B030D-6E8A-4147-A177-3AD203B41FA5}">
                      <a16:colId xmlns:a16="http://schemas.microsoft.com/office/drawing/2014/main" val="294135431"/>
                    </a:ext>
                  </a:extLst>
                </a:gridCol>
                <a:gridCol w="1044282">
                  <a:extLst>
                    <a:ext uri="{9D8B030D-6E8A-4147-A177-3AD203B41FA5}">
                      <a16:colId xmlns:a16="http://schemas.microsoft.com/office/drawing/2014/main" val="1461423220"/>
                    </a:ext>
                  </a:extLst>
                </a:gridCol>
                <a:gridCol w="915214">
                  <a:extLst>
                    <a:ext uri="{9D8B030D-6E8A-4147-A177-3AD203B41FA5}">
                      <a16:colId xmlns:a16="http://schemas.microsoft.com/office/drawing/2014/main" val="632621693"/>
                    </a:ext>
                  </a:extLst>
                </a:gridCol>
                <a:gridCol w="973881">
                  <a:extLst>
                    <a:ext uri="{9D8B030D-6E8A-4147-A177-3AD203B41FA5}">
                      <a16:colId xmlns:a16="http://schemas.microsoft.com/office/drawing/2014/main" val="1016519497"/>
                    </a:ext>
                  </a:extLst>
                </a:gridCol>
                <a:gridCol w="906412">
                  <a:extLst>
                    <a:ext uri="{9D8B030D-6E8A-4147-A177-3AD203B41FA5}">
                      <a16:colId xmlns:a16="http://schemas.microsoft.com/office/drawing/2014/main" val="2233067614"/>
                    </a:ext>
                  </a:extLst>
                </a:gridCol>
                <a:gridCol w="765611">
                  <a:extLst>
                    <a:ext uri="{9D8B030D-6E8A-4147-A177-3AD203B41FA5}">
                      <a16:colId xmlns:a16="http://schemas.microsoft.com/office/drawing/2014/main" val="583492120"/>
                    </a:ext>
                  </a:extLst>
                </a:gridCol>
              </a:tblGrid>
              <a:tr h="18032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REMANEJAMENTO ESCOLAS 2019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837098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ESFERA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90496"/>
                  </a:ext>
                </a:extLst>
              </a:tr>
              <a:tr h="748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Ofertantes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Ofertados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Ofertantes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Ofertados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8072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22046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65.647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33797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650205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139.590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61.730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155858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71010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290658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102.781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48.022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34.141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752583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154.401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82.036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37.139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254.099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131.118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1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7056784" cy="2448272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Destinada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ao atendimento das escolas novas, novas turmas e novos alunos que não tenham sido previamente computados no censo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escolar.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Solicitação via Sistema PDDE Interativo/SIMEC.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Podem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ser realizados pelas escolas ou Secretarias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guarda e a distribuição dos livros ficam a cargo dos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Correios.</a:t>
            </a:r>
          </a:p>
          <a:p>
            <a:pPr algn="just">
              <a:spcBef>
                <a:spcPts val="0"/>
              </a:spcBef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Em 2020, inicialmente foi ligado à Ferramenta de Remanejamento. </a:t>
            </a: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021388"/>
            <a:ext cx="91694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ixaDeTexto 5"/>
          <p:cNvSpPr txBox="1">
            <a:spLocks noChangeArrowheads="1"/>
          </p:cNvSpPr>
          <p:nvPr/>
        </p:nvSpPr>
        <p:spPr bwMode="auto">
          <a:xfrm>
            <a:off x="827088" y="417513"/>
            <a:ext cx="741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3200" dirty="0">
                <a:latin typeface="+mj-lt"/>
                <a:ea typeface="+mj-ea"/>
                <a:cs typeface="+mj-cs"/>
              </a:rPr>
              <a:t>Coordenação </a:t>
            </a:r>
            <a:r>
              <a:rPr lang="pt-BR" altLang="pt-BR" sz="3200" dirty="0">
                <a:latin typeface="+mj-lt"/>
                <a:ea typeface="+mj-ea"/>
                <a:cs typeface="+mj-cs"/>
              </a:rPr>
              <a:t>de Apoio às Redes de Ensino </a:t>
            </a:r>
            <a:r>
              <a:rPr lang="pt-BR" altLang="pt-BR" sz="3200" dirty="0">
                <a:latin typeface="+mj-lt"/>
                <a:ea typeface="+mj-ea"/>
                <a:cs typeface="+mj-cs"/>
              </a:rPr>
              <a:t> </a:t>
            </a:r>
            <a:r>
              <a:rPr lang="pt-BR" altLang="pt-BR" sz="3200" dirty="0">
                <a:latin typeface="+mj-lt"/>
                <a:ea typeface="+mj-ea"/>
                <a:cs typeface="+mj-cs"/>
              </a:rPr>
              <a:t>COARE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3800" y="2565400"/>
            <a:ext cx="2439988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Remanejamento</a:t>
            </a:r>
          </a:p>
          <a:p>
            <a:pPr algn="just">
              <a:defRPr/>
            </a:pP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Reserva Técnica</a:t>
            </a:r>
          </a:p>
          <a:p>
            <a:pPr algn="just">
              <a:defRPr/>
            </a:pP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Atendimento</a:t>
            </a:r>
          </a:p>
          <a:p>
            <a:pPr algn="just">
              <a:defRPr/>
            </a:pP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Monitoramento</a:t>
            </a:r>
          </a:p>
          <a:p>
            <a:pPr algn="just">
              <a:defRPr/>
            </a:pP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Capacitação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3900" y="1717675"/>
            <a:ext cx="35607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Adesão</a:t>
            </a:r>
          </a:p>
          <a:p>
            <a:pPr algn="just">
              <a:defRPr/>
            </a:pP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Escolha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89761"/>
            <a:ext cx="4105403" cy="30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O sistema da reserva técnica fica aberto e disponível para utilização durante um período específico.</a:t>
            </a:r>
          </a:p>
          <a:p>
            <a:pPr algn="just">
              <a:spcBef>
                <a:spcPts val="0"/>
              </a:spcBef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São atendidas apenas as redes que aderiram ao PNLD no ano anterior.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946008" cy="39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66840"/>
              </p:ext>
            </p:extLst>
          </p:nvPr>
        </p:nvGraphicFramePr>
        <p:xfrm>
          <a:off x="395536" y="2564900"/>
          <a:ext cx="8280919" cy="2623593"/>
        </p:xfrm>
        <a:graphic>
          <a:graphicData uri="http://schemas.openxmlformats.org/drawingml/2006/table">
            <a:tbl>
              <a:tblPr/>
              <a:tblGrid>
                <a:gridCol w="563208">
                  <a:extLst>
                    <a:ext uri="{9D8B030D-6E8A-4147-A177-3AD203B41FA5}">
                      <a16:colId xmlns:a16="http://schemas.microsoft.com/office/drawing/2014/main" val="3915132678"/>
                    </a:ext>
                  </a:extLst>
                </a:gridCol>
                <a:gridCol w="1149883">
                  <a:extLst>
                    <a:ext uri="{9D8B030D-6E8A-4147-A177-3AD203B41FA5}">
                      <a16:colId xmlns:a16="http://schemas.microsoft.com/office/drawing/2014/main" val="1701971723"/>
                    </a:ext>
                  </a:extLst>
                </a:gridCol>
                <a:gridCol w="976814">
                  <a:extLst>
                    <a:ext uri="{9D8B030D-6E8A-4147-A177-3AD203B41FA5}">
                      <a16:colId xmlns:a16="http://schemas.microsoft.com/office/drawing/2014/main" val="2488135062"/>
                    </a:ext>
                  </a:extLst>
                </a:gridCol>
                <a:gridCol w="985614">
                  <a:extLst>
                    <a:ext uri="{9D8B030D-6E8A-4147-A177-3AD203B41FA5}">
                      <a16:colId xmlns:a16="http://schemas.microsoft.com/office/drawing/2014/main" val="294135431"/>
                    </a:ext>
                  </a:extLst>
                </a:gridCol>
                <a:gridCol w="1044282">
                  <a:extLst>
                    <a:ext uri="{9D8B030D-6E8A-4147-A177-3AD203B41FA5}">
                      <a16:colId xmlns:a16="http://schemas.microsoft.com/office/drawing/2014/main" val="1461423220"/>
                    </a:ext>
                  </a:extLst>
                </a:gridCol>
                <a:gridCol w="915214">
                  <a:extLst>
                    <a:ext uri="{9D8B030D-6E8A-4147-A177-3AD203B41FA5}">
                      <a16:colId xmlns:a16="http://schemas.microsoft.com/office/drawing/2014/main" val="632621693"/>
                    </a:ext>
                  </a:extLst>
                </a:gridCol>
                <a:gridCol w="973881">
                  <a:extLst>
                    <a:ext uri="{9D8B030D-6E8A-4147-A177-3AD203B41FA5}">
                      <a16:colId xmlns:a16="http://schemas.microsoft.com/office/drawing/2014/main" val="1016519497"/>
                    </a:ext>
                  </a:extLst>
                </a:gridCol>
                <a:gridCol w="906412">
                  <a:extLst>
                    <a:ext uri="{9D8B030D-6E8A-4147-A177-3AD203B41FA5}">
                      <a16:colId xmlns:a16="http://schemas.microsoft.com/office/drawing/2014/main" val="2233067614"/>
                    </a:ext>
                  </a:extLst>
                </a:gridCol>
                <a:gridCol w="765611">
                  <a:extLst>
                    <a:ext uri="{9D8B030D-6E8A-4147-A177-3AD203B41FA5}">
                      <a16:colId xmlns:a16="http://schemas.microsoft.com/office/drawing/2014/main" val="583492120"/>
                    </a:ext>
                  </a:extLst>
                </a:gridCol>
              </a:tblGrid>
              <a:tr h="18541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REMANEJAMENTO ESCOLAS 2019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837098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ESFERA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90496"/>
                  </a:ext>
                </a:extLst>
              </a:tr>
              <a:tr h="76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Ofertantes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Ofertados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Ofertantes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Ofertados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8072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22046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65.647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33797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650205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139.590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61.730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155858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71010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290658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102.781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48.022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34.141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752583"/>
                  </a:ext>
                </a:extLst>
              </a:tr>
              <a:tr h="1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154.401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82.036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37.139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9.886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254.099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131.118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25.450</a:t>
                      </a:r>
                    </a:p>
                  </a:txBody>
                  <a:tcPr marL="8390" marR="8390" marT="8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1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Doação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480720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Solicitação de livros remanescentes da  reserva técnica e também livros de ciclos anteriores do PNLD através da ferramenta de DOAÇÃO no PDDE interativo/SIMEC. </a:t>
            </a: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 secretarias também podem solicitar doação pelo sistema PDDE interativo/SIMEC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Permanentemente aberto.</a:t>
            </a: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Doação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844824"/>
            <a:ext cx="8033717" cy="29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8460432" cy="18002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Novas </a:t>
            </a:r>
            <a:r>
              <a:rPr lang="pt-BR" dirty="0" smtClean="0"/>
              <a:t>Ferramentas - SIMEC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27584" y="1196752"/>
            <a:ext cx="7128792" cy="3672408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Dados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Matrícula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Devolução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Recebimento dos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livros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EPUB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Sua Arte no Livro Didático</a:t>
            </a: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 smtClean="0"/>
              <a:t>Karina </a:t>
            </a:r>
            <a:r>
              <a:rPr lang="pt-BR" dirty="0" err="1" smtClean="0"/>
              <a:t>Scotton</a:t>
            </a:r>
            <a:endParaRPr lang="pt-BR" dirty="0"/>
          </a:p>
        </p:txBody>
      </p:sp>
      <p:pic>
        <p:nvPicPr>
          <p:cNvPr id="7" name="Espaço Reservado para Imagem 6" descr="Menino carregando uma mochila vermelha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200" y="1679472"/>
            <a:ext cx="4539414" cy="3944882"/>
          </a:xfrm>
        </p:spPr>
      </p:pic>
    </p:spTree>
    <p:extLst>
      <p:ext uri="{BB962C8B-B14F-4D97-AF65-F5344CB8AC3E}">
        <p14:creationId xmlns:p14="http://schemas.microsoft.com/office/powerpoint/2010/main" val="14169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1381" y="1147673"/>
            <a:ext cx="2724347" cy="1317225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REGIÃO NORTE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271" y="3164032"/>
            <a:ext cx="2609184" cy="1377835"/>
          </a:xfrm>
        </p:spPr>
        <p:txBody>
          <a:bodyPr rtlCol="0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100" dirty="0"/>
          </a:p>
          <a:p>
            <a:pPr algn="ctr" rtl="0"/>
            <a:r>
              <a:rPr lang="pt-BR" sz="2100" dirty="0" smtClean="0"/>
              <a:t> </a:t>
            </a:r>
            <a:endParaRPr lang="pt-BR" sz="21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r="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9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Adesão ao PNLD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918648" cy="4104456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PNLD atende apenas as entidades que tenham aderido formalmente ao Programa.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adesão é realizada exclusivamente via sistema PDDE Interativo/SIMEC com a senha do Secretário de Educação ou Dirigente Federal.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Adesão ao PNLD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96855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Uma vez formalizada a adesão, sua vigência será válida por prazo indeterminado ou até que seja solicitada a sua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exclusão.</a:t>
            </a:r>
          </a:p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Caso 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mudem suas opções de atendimento, é necessário que seja feita a atualização no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sistema.</a:t>
            </a:r>
          </a:p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Prazo definido para garantir atendimento.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Previsão: Abril de 2020.</a:t>
            </a: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Adesão – PDDE Interativo/SIMEC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03" y="1759232"/>
            <a:ext cx="6899994" cy="33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pt-BR" dirty="0" smtClean="0"/>
              <a:t>Adesão – PDDE Interativo/SIMEC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412776"/>
            <a:ext cx="7772400" cy="44644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dirty="0" smtClean="0"/>
              <a:t>AC – 22 municípios </a:t>
            </a:r>
          </a:p>
          <a:p>
            <a:pPr algn="just"/>
            <a:r>
              <a:rPr lang="pt-BR" sz="4000" dirty="0" smtClean="0"/>
              <a:t>AM – 62 municípios </a:t>
            </a:r>
          </a:p>
          <a:p>
            <a:pPr algn="just"/>
            <a:r>
              <a:rPr lang="pt-BR" sz="4000" dirty="0" smtClean="0"/>
              <a:t>AP – 16 municípios </a:t>
            </a:r>
          </a:p>
          <a:p>
            <a:pPr algn="just"/>
            <a:r>
              <a:rPr lang="pt-BR" sz="4000" dirty="0" smtClean="0"/>
              <a:t>PA – 144 municípios </a:t>
            </a:r>
          </a:p>
          <a:p>
            <a:pPr algn="just"/>
            <a:r>
              <a:rPr lang="pt-BR" sz="4000" dirty="0" smtClean="0"/>
              <a:t>RR – 15 municípios </a:t>
            </a:r>
          </a:p>
          <a:p>
            <a:pPr algn="just"/>
            <a:r>
              <a:rPr lang="pt-BR" sz="4000" dirty="0" smtClean="0"/>
              <a:t>RO – 51 municípios (52)</a:t>
            </a:r>
          </a:p>
          <a:p>
            <a:pPr algn="just"/>
            <a:r>
              <a:rPr lang="pt-BR" sz="4000" dirty="0" smtClean="0"/>
              <a:t>TO – 139 municípios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918648" cy="4032448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Modelo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 escolha registrada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pelo responsável,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em decisão conjunta com as escolas da rede:</a:t>
            </a:r>
            <a:endParaRPr lang="pt-BR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I.  Para cada escola</a:t>
            </a:r>
          </a:p>
          <a:p>
            <a:pPr lvl="1"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II.  Para um grupo de escolas </a:t>
            </a:r>
          </a:p>
          <a:p>
            <a:pPr lvl="1"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III. Para todas as escolas da rede</a:t>
            </a:r>
          </a:p>
        </p:txBody>
      </p:sp>
    </p:spTree>
    <p:extLst>
      <p:ext uri="{BB962C8B-B14F-4D97-AF65-F5344CB8AC3E}">
        <p14:creationId xmlns:p14="http://schemas.microsoft.com/office/powerpoint/2010/main" val="28016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918648" cy="424847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Definido por programa.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Cada escola participante do PNLD continua registrando suas escolhas individualmente.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Independente do modelo adotado pela rede, a opinião dos professores continua tendo importância fundamental na escolha dos livros.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seleção dos materiais deve ser estabelecida de forma democrática e autônoma pelas escolas.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F2C.tm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pptF2C.tmp</Template>
  <TotalTime>8016</TotalTime>
  <Words>969</Words>
  <Application>Microsoft Office PowerPoint</Application>
  <PresentationFormat>Apresentação na tela (4:3)</PresentationFormat>
  <Paragraphs>310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Times New Roman</vt:lpstr>
      <vt:lpstr>Wingdings</vt:lpstr>
      <vt:lpstr>pptF2C.tmp</vt:lpstr>
      <vt:lpstr>Apresentação do PowerPoint</vt:lpstr>
      <vt:lpstr>Apresentação do PowerPoint</vt:lpstr>
      <vt:lpstr>REGIÃO NORTE</vt:lpstr>
      <vt:lpstr>Adesão ao PNLD</vt:lpstr>
      <vt:lpstr>Adesão ao PNLD</vt:lpstr>
      <vt:lpstr>Adesão – PDDE Interativo/SIMEC</vt:lpstr>
      <vt:lpstr>Adesão – PDDE Interativo/SIMEC</vt:lpstr>
      <vt:lpstr>Modelo de Escolha</vt:lpstr>
      <vt:lpstr>Modelo de Escolha</vt:lpstr>
      <vt:lpstr>Modelo de Escolha</vt:lpstr>
      <vt:lpstr>Modelo de Escolha</vt:lpstr>
      <vt:lpstr>Gestão do PNLD</vt:lpstr>
      <vt:lpstr>Gestão do PNLD</vt:lpstr>
      <vt:lpstr>Aonde sobrou e aonde faltou?</vt:lpstr>
      <vt:lpstr>Remanejamento</vt:lpstr>
      <vt:lpstr>Remanejamento</vt:lpstr>
      <vt:lpstr>Remanejamento - Novidades</vt:lpstr>
      <vt:lpstr>Remanejamento</vt:lpstr>
      <vt:lpstr>Reserva Técnica</vt:lpstr>
      <vt:lpstr>Reserva Técnica</vt:lpstr>
      <vt:lpstr>Reserva Técnica</vt:lpstr>
      <vt:lpstr>Reserva Técnica</vt:lpstr>
      <vt:lpstr>Doação</vt:lpstr>
      <vt:lpstr>Doação</vt:lpstr>
      <vt:lpstr>Novas Ferramentas - SIMEC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PRADO CUTRIM</dc:creator>
  <cp:lastModifiedBy>KARINA DE OLIVEIRA SCOTTON AGUIAR</cp:lastModifiedBy>
  <cp:revision>168</cp:revision>
  <cp:lastPrinted>2020-03-03T23:03:59Z</cp:lastPrinted>
  <dcterms:created xsi:type="dcterms:W3CDTF">2019-01-03T19:38:12Z</dcterms:created>
  <dcterms:modified xsi:type="dcterms:W3CDTF">2020-03-03T23:46:31Z</dcterms:modified>
</cp:coreProperties>
</file>